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7" r:id="rId2"/>
    <p:sldId id="306" r:id="rId3"/>
    <p:sldId id="308" r:id="rId4"/>
    <p:sldId id="309" r:id="rId5"/>
    <p:sldId id="310" r:id="rId6"/>
    <p:sldId id="311" r:id="rId7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59" autoAdjust="0"/>
    <p:restoredTop sz="94434" autoAdjust="0"/>
  </p:normalViewPr>
  <p:slideViewPr>
    <p:cSldViewPr snapToGrid="0" snapToObjects="1">
      <p:cViewPr varScale="1">
        <p:scale>
          <a:sx n="53" d="100"/>
          <a:sy n="53" d="100"/>
        </p:scale>
        <p:origin x="-936" y="-1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4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26E78-8608-4A1D-9179-40DF8A108D1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1AE52-7562-4961-B95D-FE86CA9044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35033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77CCC-8463-4841-ADF3-73F4BC29386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F4878-A6A5-4B9B-9403-D2A365E209F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73306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72980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15617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7298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1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5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3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28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1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01077"/>
            <a:ext cx="2844800" cy="365125"/>
          </a:xfrm>
        </p:spPr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1651"/>
            <a:ext cx="10972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2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6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7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2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1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6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0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instituteSML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239" y="5823091"/>
            <a:ext cx="807161" cy="80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22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3.emf"/><Relationship Id="rId6" Type="http://schemas.openxmlformats.org/officeDocument/2006/relationships/image" Target="../media/image4.png"/><Relationship Id="rId7" Type="http://schemas.microsoft.com/office/2007/relationships/hdphoto" Target="../media/hdphoto1.wdp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Relationship Id="rId3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5113112" y="4943475"/>
            <a:ext cx="1965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Challenge 1</a:t>
            </a:r>
          </a:p>
          <a:p>
            <a:pPr algn="ctr"/>
            <a:r>
              <a:rPr lang="en-IE" dirty="0" smtClean="0"/>
              <a:t>Trigger Sheets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71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171486"/>
              </p:ext>
            </p:extLst>
          </p:nvPr>
        </p:nvGraphicFramePr>
        <p:xfrm>
          <a:off x="2124075" y="1328738"/>
          <a:ext cx="8020050" cy="535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4" imgW="9474200" imgH="6870700" progId="Word.Document.12">
                  <p:embed/>
                </p:oleObj>
              </mc:Choice>
              <mc:Fallback>
                <p:oleObj name="Document" r:id="rId4" imgW="9474200" imgH="68707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24075" y="1328738"/>
                        <a:ext cx="8020050" cy="535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11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Business Model Canvas </a:t>
              </a:r>
            </a:p>
            <a:p>
              <a:r>
                <a:rPr lang="en-IE" sz="2000" b="1" dirty="0" smtClean="0">
                  <a:latin typeface="Arial" panose="020B0604020202020204" pitchFamily="34" charset="0"/>
                </a:rPr>
                <a:t>Trigger Sheet</a:t>
              </a:r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pic>
        <p:nvPicPr>
          <p:cNvPr id="13" name="Picture 12" descr="strategyzer2.png"/>
          <p:cNvPicPr>
            <a:picLocks noChangeAspect="1"/>
          </p:cNvPicPr>
          <p:nvPr/>
        </p:nvPicPr>
        <p:blipFill>
          <a:blip r:embed="rId6">
            <a:biLevel thresh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0622" y="6401740"/>
            <a:ext cx="724118" cy="2189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41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41604017"/>
              </p:ext>
            </p:extLst>
          </p:nvPr>
        </p:nvGraphicFramePr>
        <p:xfrm>
          <a:off x="1479733" y="1227491"/>
          <a:ext cx="9151455" cy="537975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419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337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878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8786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16319">
                <a:tc>
                  <a:txBody>
                    <a:bodyPr/>
                    <a:lstStyle/>
                    <a:p>
                      <a:pPr marL="0" indent="0" algn="l">
                        <a:buFont typeface="Arial" pitchFamily="34" charset="0"/>
                        <a:buNone/>
                      </a:pPr>
                      <a:r>
                        <a:rPr lang="en-GB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cs typeface="Arial" pitchFamily="34" charset="0"/>
                        </a:rPr>
                        <a:t>Tactics</a:t>
                      </a: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Customer Demographics</a:t>
                      </a: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Value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Proposition</a:t>
                      </a: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Decision to buy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Process</a:t>
                      </a: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68391840"/>
                  </a:ext>
                </a:extLst>
              </a:tr>
              <a:tr h="4442583">
                <a:tc>
                  <a:txBody>
                    <a:bodyPr/>
                    <a:lstStyle/>
                    <a:p>
                      <a:pPr marL="174625" indent="-174625" algn="l">
                        <a:buFont typeface="Arial" pitchFamily="34" charset="0"/>
                        <a:buNone/>
                      </a:pPr>
                      <a:r>
                        <a:rPr lang="en-GB" sz="1200" b="1" kern="1200" dirty="0">
                          <a:latin typeface="Century Gothic" panose="020B0502020202020204" pitchFamily="34" charset="0"/>
                        </a:rPr>
                        <a:t>Guidance: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Encourage interviewee to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criticise your product/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service</a:t>
                      </a:r>
                      <a:r>
                        <a:rPr lang="en-IE" sz="1200" kern="1200" baseline="0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marL="457200" lvl="1" indent="0" algn="l">
                        <a:buFont typeface="Arial" panose="020B0604020202020204" pitchFamily="34" charset="0"/>
                        <a:buNone/>
                      </a:pP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Try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to learn, not to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prove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Don’t sell. Be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open.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Dig for obstacles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endParaRPr lang="en-GB" sz="1200" dirty="0">
                        <a:latin typeface="Century Gothic" panose="020B050202020202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GB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Guidance:</a:t>
                      </a: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r>
                        <a:rPr lang="en-GB" sz="1200" kern="1200" baseline="0" dirty="0" smtClean="0">
                          <a:latin typeface="Century Gothic" panose="020B0502020202020204" pitchFamily="34" charset="0"/>
                        </a:rPr>
                        <a:t>Male/Female</a:t>
                      </a:r>
                    </a:p>
                    <a:p>
                      <a:pPr marL="0" indent="0" algn="l">
                        <a:buFont typeface="Arial" pitchFamily="34" charset="0"/>
                        <a:buNone/>
                      </a:pPr>
                      <a:endParaRPr lang="en-GB" sz="1200" kern="1200" baseline="0" dirty="0">
                        <a:latin typeface="Century Gothic" panose="020B0502020202020204" pitchFamily="34" charset="0"/>
                      </a:endParaRP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r>
                        <a:rPr lang="en-GB" sz="1200" kern="1200" baseline="0" dirty="0">
                          <a:latin typeface="Century Gothic" panose="020B0502020202020204" pitchFamily="34" charset="0"/>
                        </a:rPr>
                        <a:t>Age </a:t>
                      </a:r>
                      <a:r>
                        <a:rPr lang="en-GB" sz="1200" kern="1200" baseline="0" dirty="0" smtClean="0">
                          <a:latin typeface="Century Gothic" panose="020B0502020202020204" pitchFamily="34" charset="0"/>
                        </a:rPr>
                        <a:t>range</a:t>
                      </a:r>
                    </a:p>
                    <a:p>
                      <a:pPr marL="0" indent="0" algn="l">
                        <a:buFont typeface="Arial" pitchFamily="34" charset="0"/>
                        <a:buNone/>
                      </a:pPr>
                      <a:endParaRPr lang="en-GB" sz="1200" kern="1200" baseline="0" dirty="0">
                        <a:latin typeface="Century Gothic" panose="020B0502020202020204" pitchFamily="34" charset="0"/>
                      </a:endParaRP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r>
                        <a:rPr lang="en-GB" sz="1200" kern="1200" baseline="0" dirty="0" smtClean="0">
                          <a:latin typeface="Century Gothic" panose="020B0502020202020204" pitchFamily="34" charset="0"/>
                        </a:rPr>
                        <a:t>Location</a:t>
                      </a:r>
                    </a:p>
                    <a:p>
                      <a:pPr marL="0" indent="0" algn="l">
                        <a:buFont typeface="Arial" pitchFamily="34" charset="0"/>
                        <a:buNone/>
                      </a:pPr>
                      <a:endParaRPr lang="en-GB" sz="1200" kern="1200" baseline="0" dirty="0">
                        <a:latin typeface="Century Gothic" panose="020B0502020202020204" pitchFamily="34" charset="0"/>
                      </a:endParaRP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endParaRPr lang="en-GB" sz="1200" dirty="0">
                        <a:latin typeface="Century Gothic" panose="020B050202020202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 algn="l">
                        <a:buFont typeface="Arial" pitchFamily="34" charset="0"/>
                        <a:buNone/>
                      </a:pPr>
                      <a:r>
                        <a:rPr lang="en-GB" sz="1200" b="1" kern="1200" dirty="0">
                          <a:latin typeface="Century Gothic" panose="020B0502020202020204" pitchFamily="34" charset="0"/>
                        </a:rPr>
                        <a:t>Guidance: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Do you</a:t>
                      </a:r>
                      <a:r>
                        <a:rPr lang="en-IE" sz="1200" kern="1200" baseline="0" dirty="0">
                          <a:effectLst/>
                          <a:latin typeface="Century Gothic" panose="020B0502020202020204" pitchFamily="34" charset="0"/>
                        </a:rPr>
                        <a:t> like our product/service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Are we like anything else you’re currently using? If so, what. </a:t>
                      </a:r>
                      <a:endParaRPr lang="en-IE" sz="1200" kern="120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Are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we competitive or complementary to them?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Would you replace them with us? </a:t>
                      </a:r>
                      <a:endParaRPr lang="en-IE" sz="1200" kern="120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How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did you choose them?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What would be the most painful part of switching from them to us?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What (exactly) would you do with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our product/service?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Is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this product/service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a must-have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or just interesting?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What pains does it relieve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What gains does it encourage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IE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 algn="l">
                        <a:buFont typeface="Arial" pitchFamily="34" charset="0"/>
                        <a:buNone/>
                      </a:pPr>
                      <a:r>
                        <a:rPr lang="en-GB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Guidance: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How do you buy – who makes the ultimate decision? </a:t>
                      </a:r>
                      <a:endParaRPr lang="en-IE" sz="1200" kern="120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Where is the budget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How much would you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pay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What would have to be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true?(Is there a red line issue)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Would you buy/join </a:t>
                      </a:r>
                      <a:r>
                        <a:rPr lang="en-IE" sz="1200" kern="1200" baseline="0" dirty="0" smtClean="0">
                          <a:effectLst/>
                          <a:latin typeface="Century Gothic" panose="020B0502020202020204" pitchFamily="34" charset="0"/>
                        </a:rPr>
                        <a:t>now</a:t>
                      </a:r>
                      <a:r>
                        <a:rPr lang="en-IE" sz="1200" kern="1200" baseline="0" dirty="0">
                          <a:effectLst/>
                          <a:latin typeface="Century Gothic" panose="020B0502020202020204" pitchFamily="34" charset="0"/>
                        </a:rPr>
                        <a:t>?</a:t>
                      </a: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indent="0" algn="l">
                        <a:buFont typeface="Arial" pitchFamily="34" charset="0"/>
                        <a:buNone/>
                      </a:pPr>
                      <a:endParaRPr lang="en-GB" sz="1200" dirty="0">
                        <a:latin typeface="Century Gothic" panose="020B0502020202020204" pitchFamily="34" charset="0"/>
                      </a:endParaRP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endParaRPr lang="en-GB" sz="1200" dirty="0">
                        <a:latin typeface="Century Gothic" panose="020B050202020202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47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631024" y="1505074"/>
            <a:ext cx="8896058" cy="4438526"/>
            <a:chOff x="120974" y="1741204"/>
            <a:chExt cx="8896058" cy="4718104"/>
          </a:xfrm>
        </p:grpSpPr>
        <p:sp>
          <p:nvSpPr>
            <p:cNvPr id="5" name="Right Arrow 4"/>
            <p:cNvSpPr/>
            <p:nvPr/>
          </p:nvSpPr>
          <p:spPr>
            <a:xfrm>
              <a:off x="2026229" y="4169613"/>
              <a:ext cx="2556580" cy="481697"/>
            </a:xfrm>
            <a:prstGeom prst="rightArrow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/>
            </a:p>
          </p:txBody>
        </p:sp>
        <p:sp>
          <p:nvSpPr>
            <p:cNvPr id="14" name="Right Arrow 13"/>
            <p:cNvSpPr/>
            <p:nvPr/>
          </p:nvSpPr>
          <p:spPr>
            <a:xfrm rot="10800000">
              <a:off x="4637214" y="4181642"/>
              <a:ext cx="2465853" cy="481702"/>
            </a:xfrm>
            <a:prstGeom prst="rightArrow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38663" y="1749152"/>
              <a:ext cx="1613647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800" b="1">
                  <a:latin typeface="Century Gothic" panose="020B0502020202020204" pitchFamily="34" charset="0"/>
                </a:defRPr>
              </a:lvl1pPr>
            </a:lstStyle>
            <a:p>
              <a:r>
                <a:rPr lang="en-IE" dirty="0"/>
                <a:t>YOU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10632" y="1741204"/>
              <a:ext cx="2505889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>
                  <a:latin typeface="Century Gothic" panose="020B0502020202020204" pitchFamily="34" charset="0"/>
                </a:defRPr>
              </a:lvl1pPr>
            </a:lstStyle>
            <a:p>
              <a:pPr algn="ctr"/>
              <a:r>
                <a:rPr lang="en-IE" sz="2800" dirty="0"/>
                <a:t>CUSTOMER</a:t>
              </a:r>
            </a:p>
          </p:txBody>
        </p:sp>
        <p:sp>
          <p:nvSpPr>
            <p:cNvPr id="2" name="Rectangle 1"/>
            <p:cNvSpPr/>
            <p:nvPr/>
          </p:nvSpPr>
          <p:spPr>
            <a:xfrm>
              <a:off x="120974" y="2364494"/>
              <a:ext cx="1853455" cy="4091724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Products and Services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latin typeface="Century Gothic" panose="020B0502020202020204" pitchFamily="34" charset="0"/>
                </a:rPr>
                <a:t>What products do you make that help your customer achieve their goals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latin typeface="Century Gothic" panose="020B0502020202020204" pitchFamily="34" charset="0"/>
                </a:rPr>
                <a:t>What services do you provide to help your customer achieve their goals  </a:t>
              </a:r>
              <a:endParaRPr lang="en-IE" sz="1200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32425" y="2364494"/>
              <a:ext cx="1853455" cy="184896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 Creators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Which of your products or services  create  gains or benefits  for your customer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Which maximise outcomes, positive emotions</a:t>
              </a:r>
            </a:p>
            <a:p>
              <a:pPr lvl="0"/>
              <a:r>
                <a:rPr lang="en-IE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</a:t>
              </a: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32425" y="4608908"/>
              <a:ext cx="1853455" cy="185040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 Relievers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latin typeface="Century Gothic" panose="020B0502020202020204" pitchFamily="34" charset="0"/>
                </a:rPr>
                <a:t>Are you relieving or eliminating any unwanted costs, negative emotions or risks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latin typeface="Century Gothic" panose="020B0502020202020204" pitchFamily="34" charset="0"/>
                </a:rPr>
                <a:t>Are you making your customer’s life easier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256887" y="2364494"/>
              <a:ext cx="1853455" cy="185040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latin typeface="Century Gothic" panose="020B0502020202020204" pitchFamily="34" charset="0"/>
                </a:rPr>
                <a:t>Are there cost savings, positive emotions, social gains your customer desires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latin typeface="Century Gothic" panose="020B0502020202020204" pitchFamily="34" charset="0"/>
                </a:rPr>
                <a:t>Any other benefits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252126" y="4608908"/>
              <a:ext cx="1853455" cy="1850400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What annoys your customer before, during and after doing a job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Are there unwanted costs, negative emotions, risks, annoyances</a:t>
              </a:r>
            </a:p>
            <a:p>
              <a:pPr lvl="0"/>
              <a:r>
                <a:rPr lang="en-IE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</a:t>
              </a: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163577" y="2364494"/>
              <a:ext cx="1853455" cy="4091724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Customer Jobs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What jobs are your customers doing that you can help them with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What problems are they trying to solve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What needs are they trying to satisfy</a:t>
              </a:r>
              <a:endParaRPr lang="en-IE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28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Value Proposition Canvas </a:t>
              </a:r>
            </a:p>
            <a:p>
              <a:r>
                <a:rPr lang="en-IE" sz="2000" b="1" dirty="0" smtClean="0">
                  <a:latin typeface="Arial" panose="020B0604020202020204" pitchFamily="34" charset="0"/>
                </a:rPr>
                <a:t>Trigger Sheet</a:t>
              </a:r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30" name="Title 1"/>
          <p:cNvSpPr txBox="1">
            <a:spLocks/>
          </p:cNvSpPr>
          <p:nvPr/>
        </p:nvSpPr>
        <p:spPr>
          <a:xfrm>
            <a:off x="6738655" y="334457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1" name="Picture 30" descr="strategyzer2.png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700" y="6199285"/>
            <a:ext cx="724118" cy="21892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404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06619" y="1439337"/>
            <a:ext cx="9156204" cy="5053301"/>
            <a:chOff x="740276" y="1365855"/>
            <a:chExt cx="7964961" cy="5369201"/>
          </a:xfrm>
        </p:grpSpPr>
        <p:sp>
          <p:nvSpPr>
            <p:cNvPr id="15" name="Rectangle 14"/>
            <p:cNvSpPr/>
            <p:nvPr/>
          </p:nvSpPr>
          <p:spPr>
            <a:xfrm>
              <a:off x="740276" y="1894597"/>
              <a:ext cx="453711" cy="236383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INTERNAL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28485" y="1894597"/>
              <a:ext cx="3520504" cy="236383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1350" b="1" dirty="0" smtClean="0">
                  <a:latin typeface="Century Gothic" panose="020B0502020202020204" pitchFamily="34" charset="0"/>
                </a:rPr>
                <a:t>Strengths</a:t>
              </a:r>
            </a:p>
            <a:p>
              <a:endParaRPr lang="en-IE" sz="1350" b="1" dirty="0">
                <a:latin typeface="Century Gothic" panose="020B0502020202020204" pitchFamily="34" charset="0"/>
              </a:endParaRP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Have we a strong/skilled team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Do we understand the market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Have we a strong brand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Have we a strong product/service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Have we a cost advantage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What do our customers think our strengths are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What do employees think</a:t>
              </a:r>
            </a:p>
            <a:p>
              <a:endParaRPr lang="en-IE" sz="1350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13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28485" y="4371226"/>
              <a:ext cx="3520504" cy="236383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1350" b="1" dirty="0" smtClean="0">
                  <a:latin typeface="Century Gothic" panose="020B0502020202020204" pitchFamily="34" charset="0"/>
                </a:rPr>
                <a:t>Opportunities</a:t>
              </a:r>
            </a:p>
            <a:p>
              <a:endParaRPr lang="en-IE" sz="1350" b="1" dirty="0">
                <a:latin typeface="Century Gothic" panose="020B0502020202020204" pitchFamily="34" charset="0"/>
              </a:endParaRP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latin typeface="Century Gothic" panose="020B0502020202020204" pitchFamily="34" charset="0"/>
                </a:rPr>
                <a:t>Is there a positive economic environment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latin typeface="Century Gothic" panose="020B0502020202020204" pitchFamily="34" charset="0"/>
                </a:rPr>
                <a:t>What does industry data tell us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latin typeface="Century Gothic" panose="020B0502020202020204" pitchFamily="34" charset="0"/>
                </a:rPr>
                <a:t>What does competitive data tell us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latin typeface="Century Gothic" panose="020B0502020202020204" pitchFamily="34" charset="0"/>
                </a:rPr>
                <a:t>Can we exploit new technologies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latin typeface="Century Gothic" panose="020B0502020202020204" pitchFamily="34" charset="0"/>
                </a:rPr>
                <a:t>Are consumer preferences changing positively towards us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endParaRPr lang="en-IE" sz="1350" dirty="0">
                <a:latin typeface="Century Gothic" panose="020B0502020202020204" pitchFamily="34" charset="0"/>
              </a:endParaRPr>
            </a:p>
            <a:p>
              <a:pPr lvl="0"/>
              <a:endParaRPr lang="en-IE" sz="1350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sz="1350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1350" b="1" dirty="0">
                <a:latin typeface="Century Gothic" panose="020B0502020202020204" pitchFamily="34" charset="0"/>
              </a:endParaRPr>
            </a:p>
            <a:p>
              <a:pPr lvl="0"/>
              <a:endParaRPr lang="en-IE" sz="1350" dirty="0" smtClean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sz="1350" b="1" dirty="0" smtClean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13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183487" y="1894597"/>
              <a:ext cx="3520504" cy="236383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1350" b="1" dirty="0" smtClean="0">
                  <a:latin typeface="Century Gothic" panose="020B0502020202020204" pitchFamily="34" charset="0"/>
                </a:rPr>
                <a:t>Weaknesses</a:t>
              </a:r>
            </a:p>
            <a:p>
              <a:endParaRPr lang="en-IE" sz="1350" b="1" dirty="0">
                <a:latin typeface="Century Gothic" panose="020B0502020202020204" pitchFamily="34" charset="0"/>
              </a:endParaRP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How robust are our processes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Are our communications good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Have we enough resources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Have we a strong value proposition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How are our finances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Are our costs rising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Have we strong sales channels </a:t>
              </a:r>
            </a:p>
            <a:p>
              <a:endParaRPr lang="en-IE" sz="1350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13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184733" y="4371226"/>
              <a:ext cx="3520504" cy="236383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1350" b="1" dirty="0" smtClean="0">
                  <a:solidFill>
                    <a:prstClr val="white"/>
                  </a:solidFill>
                  <a:latin typeface="Century Gothic" panose="020B0502020202020204" pitchFamily="34" charset="0"/>
                </a:rPr>
                <a:t>Threats</a:t>
              </a:r>
            </a:p>
            <a:p>
              <a:endParaRPr lang="en-IE" sz="1350" b="1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Are there any new technologies competing with us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Are there any new competitors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Are there any new government regulations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35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Are consumer preferences changing negatively towards us</a:t>
              </a:r>
            </a:p>
            <a:p>
              <a:endParaRPr lang="en-IE" sz="1350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13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40276" y="4371226"/>
              <a:ext cx="453711" cy="236383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EXTERNAL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428485" y="1365855"/>
              <a:ext cx="3520504" cy="415943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HELPFUL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183487" y="1368779"/>
              <a:ext cx="3520504" cy="415943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HARMFUL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28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SWOT Analysis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32" name="Title 1"/>
          <p:cNvSpPr txBox="1">
            <a:spLocks/>
          </p:cNvSpPr>
          <p:nvPr/>
        </p:nvSpPr>
        <p:spPr>
          <a:xfrm>
            <a:off x="6738655" y="334457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35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9621"/>
    </mc:Choice>
    <mc:Fallback xmlns="">
      <p:transition advTm="2962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5113112" y="4943475"/>
            <a:ext cx="1965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Challenge 1</a:t>
            </a:r>
          </a:p>
          <a:p>
            <a:pPr algn="ctr"/>
            <a:r>
              <a:rPr lang="en-IE" dirty="0" smtClean="0"/>
              <a:t>Trigger Sheets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54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19357</TotalTime>
  <Words>555</Words>
  <Application>Microsoft Macintosh PowerPoint</Application>
  <PresentationFormat>Custom</PresentationFormat>
  <Paragraphs>127</Paragraphs>
  <Slides>6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 Session</dc:title>
  <dc:creator>Greg Devlin</dc:creator>
  <cp:lastModifiedBy>Greg Devlin</cp:lastModifiedBy>
  <cp:revision>130</cp:revision>
  <cp:lastPrinted>2017-07-11T11:36:01Z</cp:lastPrinted>
  <dcterms:created xsi:type="dcterms:W3CDTF">2016-07-22T15:45:57Z</dcterms:created>
  <dcterms:modified xsi:type="dcterms:W3CDTF">2017-10-05T20:04:12Z</dcterms:modified>
</cp:coreProperties>
</file>